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9" r:id="rId4"/>
    <p:sldId id="263" r:id="rId5"/>
    <p:sldId id="268" r:id="rId6"/>
    <p:sldId id="269" r:id="rId7"/>
    <p:sldId id="262" r:id="rId8"/>
    <p:sldId id="260" r:id="rId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66"/>
    <a:srgbClr val="99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Objects="1">
      <p:cViewPr varScale="1">
        <p:scale>
          <a:sx n="82" d="100"/>
          <a:sy n="82" d="100"/>
        </p:scale>
        <p:origin x="-15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35501F-8EDF-47F0-ADDC-C6A368A84F9B}" type="doc">
      <dgm:prSet loTypeId="urn:microsoft.com/office/officeart/2005/8/layout/target3" loCatId="relationship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0D27236E-0F48-442E-BEB2-C7DC34754491}">
      <dgm:prSet/>
      <dgm:spPr/>
      <dgm:t>
        <a:bodyPr/>
        <a:lstStyle/>
        <a:p>
          <a:pPr rtl="0"/>
          <a:r>
            <a:rPr lang="ru-RU" b="1" dirty="0" smtClean="0"/>
            <a:t>Урок </a:t>
          </a:r>
          <a:r>
            <a:rPr lang="en-US" b="1" dirty="0" smtClean="0"/>
            <a:t>22</a:t>
          </a:r>
          <a:r>
            <a:rPr lang="ru-RU" b="1" dirty="0" smtClean="0"/>
            <a:t>.</a:t>
          </a:r>
          <a:endParaRPr lang="ru-RU" dirty="0"/>
        </a:p>
      </dgm:t>
    </dgm:pt>
    <dgm:pt modelId="{46F0C737-2555-4008-B8D2-0177D66F9458}" type="parTrans" cxnId="{2A73B651-8EFC-4B67-8415-2A48C1FDB5BF}">
      <dgm:prSet/>
      <dgm:spPr/>
      <dgm:t>
        <a:bodyPr/>
        <a:lstStyle/>
        <a:p>
          <a:endParaRPr lang="ru-RU"/>
        </a:p>
      </dgm:t>
    </dgm:pt>
    <dgm:pt modelId="{5A799A96-7730-4007-B4A2-3C25B0924C72}" type="sibTrans" cxnId="{2A73B651-8EFC-4B67-8415-2A48C1FDB5BF}">
      <dgm:prSet/>
      <dgm:spPr/>
      <dgm:t>
        <a:bodyPr/>
        <a:lstStyle/>
        <a:p>
          <a:endParaRPr lang="ru-RU"/>
        </a:p>
      </dgm:t>
    </dgm:pt>
    <dgm:pt modelId="{5C1C34B5-0B4C-44F2-A1F1-30D301306EE5}" type="pres">
      <dgm:prSet presAssocID="{5635501F-8EDF-47F0-ADDC-C6A368A84F9B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A11A19F-DAA5-4EB7-89B5-89432E8A40EB}" type="pres">
      <dgm:prSet presAssocID="{0D27236E-0F48-442E-BEB2-C7DC34754491}" presName="circle1" presStyleLbl="node1" presStyleIdx="0" presStyleCnt="1"/>
      <dgm:spPr/>
    </dgm:pt>
    <dgm:pt modelId="{E08D0A24-6C9F-4F0C-9C03-79D35E22BFF3}" type="pres">
      <dgm:prSet presAssocID="{0D27236E-0F48-442E-BEB2-C7DC34754491}" presName="space" presStyleCnt="0"/>
      <dgm:spPr/>
    </dgm:pt>
    <dgm:pt modelId="{14697259-F0DC-45E0-81CF-60DC04E6C14F}" type="pres">
      <dgm:prSet presAssocID="{0D27236E-0F48-442E-BEB2-C7DC34754491}" presName="rect1" presStyleLbl="alignAcc1" presStyleIdx="0" presStyleCnt="1"/>
      <dgm:spPr/>
      <dgm:t>
        <a:bodyPr/>
        <a:lstStyle/>
        <a:p>
          <a:endParaRPr lang="ru-RU"/>
        </a:p>
      </dgm:t>
    </dgm:pt>
    <dgm:pt modelId="{01769341-0C68-4335-924E-3AA09362BF14}" type="pres">
      <dgm:prSet presAssocID="{0D27236E-0F48-442E-BEB2-C7DC34754491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A73B651-8EFC-4B67-8415-2A48C1FDB5BF}" srcId="{5635501F-8EDF-47F0-ADDC-C6A368A84F9B}" destId="{0D27236E-0F48-442E-BEB2-C7DC34754491}" srcOrd="0" destOrd="0" parTransId="{46F0C737-2555-4008-B8D2-0177D66F9458}" sibTransId="{5A799A96-7730-4007-B4A2-3C25B0924C72}"/>
    <dgm:cxn modelId="{6A7EB8A1-1AB9-4359-A4BF-41FFE1412123}" type="presOf" srcId="{0D27236E-0F48-442E-BEB2-C7DC34754491}" destId="{14697259-F0DC-45E0-81CF-60DC04E6C14F}" srcOrd="0" destOrd="0" presId="urn:microsoft.com/office/officeart/2005/8/layout/target3"/>
    <dgm:cxn modelId="{C204F98B-F4A9-4F4A-902A-512E2CD770A3}" type="presOf" srcId="{5635501F-8EDF-47F0-ADDC-C6A368A84F9B}" destId="{5C1C34B5-0B4C-44F2-A1F1-30D301306EE5}" srcOrd="0" destOrd="0" presId="urn:microsoft.com/office/officeart/2005/8/layout/target3"/>
    <dgm:cxn modelId="{4E9FEA0F-EF9A-4FFD-9913-5E86FC33C377}" type="presOf" srcId="{0D27236E-0F48-442E-BEB2-C7DC34754491}" destId="{01769341-0C68-4335-924E-3AA09362BF14}" srcOrd="1" destOrd="0" presId="urn:microsoft.com/office/officeart/2005/8/layout/target3"/>
    <dgm:cxn modelId="{CB1543AA-DE87-4BCC-9D60-530A1C1AA18D}" type="presParOf" srcId="{5C1C34B5-0B4C-44F2-A1F1-30D301306EE5}" destId="{BA11A19F-DAA5-4EB7-89B5-89432E8A40EB}" srcOrd="0" destOrd="0" presId="urn:microsoft.com/office/officeart/2005/8/layout/target3"/>
    <dgm:cxn modelId="{0F84F690-9491-41A4-8F4A-7A0E0A8ACF0D}" type="presParOf" srcId="{5C1C34B5-0B4C-44F2-A1F1-30D301306EE5}" destId="{E08D0A24-6C9F-4F0C-9C03-79D35E22BFF3}" srcOrd="1" destOrd="0" presId="urn:microsoft.com/office/officeart/2005/8/layout/target3"/>
    <dgm:cxn modelId="{FDE22FA8-A2A5-4624-8620-98C778EC84E1}" type="presParOf" srcId="{5C1C34B5-0B4C-44F2-A1F1-30D301306EE5}" destId="{14697259-F0DC-45E0-81CF-60DC04E6C14F}" srcOrd="2" destOrd="0" presId="urn:microsoft.com/office/officeart/2005/8/layout/target3"/>
    <dgm:cxn modelId="{E0753F0D-E8AB-4595-9A7F-A2973255B96D}" type="presParOf" srcId="{5C1C34B5-0B4C-44F2-A1F1-30D301306EE5}" destId="{01769341-0C68-4335-924E-3AA09362BF14}" srcOrd="3" destOrd="0" presId="urn:microsoft.com/office/officeart/2005/8/layout/target3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CFA82-3A4F-4863-BF7C-258538DE4D84}" type="datetimeFigureOut">
              <a:rPr lang="ru-RU"/>
              <a:pPr>
                <a:defRPr/>
              </a:pPr>
              <a:t>22.01.2015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492AC-48D7-4F7E-9053-FD5B5D33AC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DA8D6-A20F-4DC8-A9D8-9ECF5602C370}" type="datetimeFigureOut">
              <a:rPr lang="ru-RU"/>
              <a:pPr>
                <a:defRPr/>
              </a:pPr>
              <a:t>22.01.2015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3BA0D-CA0E-4EA2-84DE-6A96A100B9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C64BA-AFAB-4C46-AEF4-11D1965E5593}" type="datetimeFigureOut">
              <a:rPr lang="ru-RU"/>
              <a:pPr>
                <a:defRPr/>
              </a:pPr>
              <a:t>22.01.2015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AEF13-C1D2-4DAB-86B1-EF3F5BF677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99EF7-6149-4787-B88A-B9BE7B87D5A7}" type="datetimeFigureOut">
              <a:rPr lang="ru-RU"/>
              <a:pPr>
                <a:defRPr/>
              </a:pPr>
              <a:t>22.01.2015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CBFC1-E480-4C35-ADC5-BC4EC9F285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92F6B-4546-4FCB-AD74-002BBBACE6F5}" type="datetimeFigureOut">
              <a:rPr lang="ru-RU"/>
              <a:pPr>
                <a:defRPr/>
              </a:pPr>
              <a:t>22.01.2015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2FD60-078E-4AB7-8C82-ADF9B32E09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81F88-AAA5-43D1-9744-A7AF4A975912}" type="datetimeFigureOut">
              <a:rPr lang="ru-RU"/>
              <a:pPr>
                <a:defRPr/>
              </a:pPr>
              <a:t>22.01.2015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D0E52-C669-4827-9797-55CE12C05D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C0E66-BF6B-4190-BC59-812483656C40}" type="datetimeFigureOut">
              <a:rPr lang="ru-RU"/>
              <a:pPr>
                <a:defRPr/>
              </a:pPr>
              <a:t>22.01.2015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E620E-01FA-4DB8-9B80-7EF026D967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DD976-258B-48ED-8C64-A40FAB855418}" type="datetimeFigureOut">
              <a:rPr lang="ru-RU"/>
              <a:pPr>
                <a:defRPr/>
              </a:pPr>
              <a:t>22.01.2015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04C09-D034-4032-B4CE-EC1E2B4E14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ADDAB-52FE-4426-AFE3-2AE398E51132}" type="datetimeFigureOut">
              <a:rPr lang="ru-RU"/>
              <a:pPr>
                <a:defRPr/>
              </a:pPr>
              <a:t>22.01.2015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B76A8-D2B9-49EB-9175-DA4A40AF5B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E1525-107A-4AA2-A4CA-548678E51098}" type="datetimeFigureOut">
              <a:rPr lang="ru-RU"/>
              <a:pPr>
                <a:defRPr/>
              </a:pPr>
              <a:t>22.01.2015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03704-046F-40D6-9654-46A2792162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05D8B-AF0A-4BD6-BB8B-5862BCE987EE}" type="datetimeFigureOut">
              <a:rPr lang="ru-RU"/>
              <a:pPr>
                <a:defRPr/>
              </a:pPr>
              <a:t>22.01.2015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35D41-D01A-44AD-A048-B2DDCB58B7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D405756-35AE-4A05-9183-97C43BAC47A9}" type="datetimeFigureOut">
              <a:rPr lang="ru-RU"/>
              <a:pPr>
                <a:defRPr/>
              </a:pPr>
              <a:t>22.01.2015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DCDF49C-EA89-408A-AD85-9EF5CF98F4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6" descr="12_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025242" y="2629981"/>
            <a:ext cx="4399132" cy="329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graphicFrame>
        <p:nvGraphicFramePr>
          <p:cNvPr id="7" name="Схема 6"/>
          <p:cNvGraphicFramePr/>
          <p:nvPr/>
        </p:nvGraphicFramePr>
        <p:xfrm>
          <a:off x="6172230" y="3500438"/>
          <a:ext cx="2757488" cy="714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5250" y="142875"/>
            <a:ext cx="1284288" cy="18573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6396335"/>
            <a:ext cx="2847382" cy="4616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prstMaterial="plastic">
            <a:bevelT w="165100" prst="coolSlant"/>
          </a:sp3d>
        </p:spPr>
        <p:txBody>
          <a:bodyPr wrap="none">
            <a:spAutoFit/>
            <a:sp3d>
              <a:bevelT w="12700" h="82550"/>
              <a:bevelB w="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www.</a:t>
            </a:r>
            <a:r>
              <a:rPr lang="ru-RU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край36.рф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44" y="428604"/>
            <a:ext cx="7772400" cy="2071702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latin typeface="Georgia" pitchFamily="18" charset="0"/>
              </a:rPr>
              <a:t>Климат Воронежской области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Климат Воронежской области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1357298"/>
            <a:ext cx="4352956" cy="5286412"/>
          </a:xfrm>
        </p:spPr>
        <p:txBody>
          <a:bodyPr/>
          <a:lstStyle/>
          <a:p>
            <a:pPr>
              <a:buNone/>
            </a:pPr>
            <a:r>
              <a:rPr lang="ru-RU" sz="2400" b="1" i="1" dirty="0" smtClean="0">
                <a:latin typeface="Georgia" pitchFamily="18" charset="0"/>
              </a:rPr>
              <a:t>Вспомните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основные факторы </a:t>
            </a:r>
            <a:r>
              <a:rPr lang="ru-RU" sz="2000" i="1" dirty="0" err="1" smtClean="0">
                <a:latin typeface="Georgia" pitchFamily="18" charset="0"/>
              </a:rPr>
              <a:t>климатоообразования</a:t>
            </a:r>
            <a:r>
              <a:rPr lang="ru-RU" sz="2000" i="1" dirty="0" smtClean="0">
                <a:latin typeface="Georgia" pitchFamily="18" charset="0"/>
              </a:rPr>
              <a:t> и их особенности в Воронежской области.</a:t>
            </a:r>
          </a:p>
          <a:p>
            <a:endParaRPr lang="ru-RU" dirty="0" smtClean="0"/>
          </a:p>
        </p:txBody>
      </p:sp>
      <p:pic>
        <p:nvPicPr>
          <p:cNvPr id="7" name="Рисунок 6" descr="12_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75600" y="142852"/>
            <a:ext cx="810416" cy="60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6" name="Содержимое 7" descr="12_35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30543" y="1428736"/>
            <a:ext cx="4098581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Климат Воронежской области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1357298"/>
            <a:ext cx="4352956" cy="5286412"/>
          </a:xfrm>
        </p:spPr>
        <p:txBody>
          <a:bodyPr/>
          <a:lstStyle/>
          <a:p>
            <a:pPr marL="0" indent="0">
              <a:buNone/>
            </a:pPr>
            <a:r>
              <a:rPr lang="ru-RU" sz="2200" b="1" i="1" dirty="0" smtClean="0">
                <a:latin typeface="Georgia" pitchFamily="18" charset="0"/>
              </a:rPr>
              <a:t>Поступление солнечной энергии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Климат территории </a:t>
            </a:r>
            <a:r>
              <a:rPr lang="ru-RU" sz="2000" i="1" dirty="0" smtClean="0">
                <a:latin typeface="Georgia" pitchFamily="18" charset="0"/>
              </a:rPr>
              <a:t>зависит </a:t>
            </a:r>
            <a:r>
              <a:rPr lang="ru-RU" sz="2000" i="1" dirty="0" smtClean="0">
                <a:latin typeface="Georgia" pitchFamily="18" charset="0"/>
              </a:rPr>
              <a:t>от  количества поступающей от солнца энергии.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Воронежская область получает от солнца 90-96 ккал/кв. см в год.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Продолжительность солнечного сияния 1830-1990 часов в год.</a:t>
            </a:r>
          </a:p>
          <a:p>
            <a:pPr marL="0">
              <a:buNone/>
            </a:pPr>
            <a:endParaRPr lang="ru-RU" sz="2000" i="1" dirty="0" smtClean="0">
              <a:latin typeface="Georgia" pitchFamily="18" charset="0"/>
            </a:endParaRPr>
          </a:p>
          <a:p>
            <a:endParaRPr lang="ru-RU" dirty="0" smtClean="0"/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1146" y="1071546"/>
            <a:ext cx="3581113" cy="2682046"/>
          </a:xfrm>
        </p:spPr>
      </p:pic>
      <p:pic>
        <p:nvPicPr>
          <p:cNvPr id="9" name="Рисунок 8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75600" y="142852"/>
            <a:ext cx="810416" cy="60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Климат Воронежской области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750664"/>
            <a:ext cx="4352956" cy="5893046"/>
          </a:xfrm>
        </p:spPr>
        <p:txBody>
          <a:bodyPr/>
          <a:lstStyle/>
          <a:p>
            <a:pPr marL="0" indent="0">
              <a:buNone/>
            </a:pPr>
            <a:r>
              <a:rPr lang="ru-RU" sz="2200" b="1" i="1" dirty="0" smtClean="0">
                <a:latin typeface="Georgia" pitchFamily="18" charset="0"/>
              </a:rPr>
              <a:t>Температура воздуха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Лето в области тёплое. </a:t>
            </a:r>
            <a:r>
              <a:rPr lang="ru-RU" sz="2000" i="1" dirty="0" smtClean="0">
                <a:latin typeface="Georgia" pitchFamily="18" charset="0"/>
              </a:rPr>
              <a:t>Средние </a:t>
            </a:r>
            <a:r>
              <a:rPr lang="ru-RU" sz="2000" i="1" dirty="0" smtClean="0">
                <a:latin typeface="Georgia" pitchFamily="18" charset="0"/>
              </a:rPr>
              <a:t>и</a:t>
            </a:r>
            <a:r>
              <a:rPr lang="ru-RU" sz="2000" i="1" dirty="0" smtClean="0">
                <a:latin typeface="Georgia" pitchFamily="18" charset="0"/>
              </a:rPr>
              <a:t>юльские </a:t>
            </a:r>
            <a:r>
              <a:rPr lang="ru-RU" sz="2000" i="1" dirty="0" smtClean="0">
                <a:latin typeface="Georgia" pitchFamily="18" charset="0"/>
              </a:rPr>
              <a:t>температуры – от +19,4 до +21,7</a:t>
            </a:r>
            <a:r>
              <a:rPr lang="ru-RU" sz="2000" i="1" baseline="30000" dirty="0" smtClean="0">
                <a:latin typeface="Georgia" pitchFamily="18" charset="0"/>
              </a:rPr>
              <a:t>0</a:t>
            </a:r>
            <a:r>
              <a:rPr lang="ru-RU" sz="2000" i="1" dirty="0" smtClean="0">
                <a:latin typeface="Georgia" pitchFamily="18" charset="0"/>
              </a:rPr>
              <a:t>С. В отдельные годы температура может превышать +40</a:t>
            </a:r>
            <a:r>
              <a:rPr lang="ru-RU" sz="2000" i="1" baseline="30000" dirty="0" smtClean="0">
                <a:latin typeface="Georgia" pitchFamily="18" charset="0"/>
              </a:rPr>
              <a:t>0</a:t>
            </a:r>
            <a:r>
              <a:rPr lang="ru-RU" sz="2000" i="1" dirty="0" smtClean="0">
                <a:latin typeface="Georgia" pitchFamily="18" charset="0"/>
              </a:rPr>
              <a:t>С. Температура января – от -7,8 до -10,7</a:t>
            </a:r>
            <a:r>
              <a:rPr lang="ru-RU" sz="2000" i="1" baseline="30000" dirty="0" smtClean="0">
                <a:latin typeface="Georgia" pitchFamily="18" charset="0"/>
              </a:rPr>
              <a:t>0</a:t>
            </a:r>
            <a:r>
              <a:rPr lang="ru-RU" sz="2000" i="1" dirty="0" smtClean="0">
                <a:latin typeface="Georgia" pitchFamily="18" charset="0"/>
              </a:rPr>
              <a:t>С. В отдельные зимы может падать до -36 – -41</a:t>
            </a:r>
            <a:r>
              <a:rPr lang="ru-RU" sz="2000" i="1" baseline="30000" dirty="0" smtClean="0">
                <a:latin typeface="Georgia" pitchFamily="18" charset="0"/>
              </a:rPr>
              <a:t>0</a:t>
            </a:r>
            <a:r>
              <a:rPr lang="ru-RU" sz="2000" i="1" dirty="0" smtClean="0">
                <a:latin typeface="Georgia" pitchFamily="18" charset="0"/>
              </a:rPr>
              <a:t>С. Среднегодовая температура в области – +5,5</a:t>
            </a:r>
            <a:r>
              <a:rPr lang="ru-RU" sz="2000" i="1" baseline="30000" dirty="0" smtClean="0">
                <a:latin typeface="Georgia" pitchFamily="18" charset="0"/>
              </a:rPr>
              <a:t>0</a:t>
            </a:r>
            <a:r>
              <a:rPr lang="ru-RU" sz="2000" i="1" dirty="0" smtClean="0">
                <a:latin typeface="Georgia" pitchFamily="18" charset="0"/>
              </a:rPr>
              <a:t>С. Самая высокая – в Кантемировском районе: +6,9</a:t>
            </a:r>
            <a:r>
              <a:rPr lang="ru-RU" sz="2000" i="1" baseline="30000" dirty="0" smtClean="0">
                <a:latin typeface="Georgia" pitchFamily="18" charset="0"/>
              </a:rPr>
              <a:t>0</a:t>
            </a:r>
            <a:r>
              <a:rPr lang="ru-RU" sz="2000" i="1" dirty="0" smtClean="0">
                <a:latin typeface="Georgia" pitchFamily="18" charset="0"/>
              </a:rPr>
              <a:t>С, а самая низкая – +4,7</a:t>
            </a:r>
            <a:r>
              <a:rPr lang="ru-RU" sz="2000" i="1" baseline="30000" dirty="0" smtClean="0">
                <a:latin typeface="Georgia" pitchFamily="18" charset="0"/>
              </a:rPr>
              <a:t>0</a:t>
            </a:r>
            <a:r>
              <a:rPr lang="ru-RU" sz="2000" i="1" dirty="0" smtClean="0">
                <a:latin typeface="Georgia" pitchFamily="18" charset="0"/>
              </a:rPr>
              <a:t>С в Терновском районе. 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Безморозный период продолжается 142-168 дней.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Сильно меняется влажность воздуха.</a:t>
            </a:r>
          </a:p>
          <a:p>
            <a:pPr marL="0">
              <a:buNone/>
            </a:pPr>
            <a:endParaRPr lang="ru-RU" sz="2000" i="1" dirty="0" smtClean="0">
              <a:latin typeface="Georgia" pitchFamily="18" charset="0"/>
            </a:endParaRPr>
          </a:p>
          <a:p>
            <a:pPr marL="0">
              <a:buNone/>
            </a:pPr>
            <a:endParaRPr lang="ru-RU" sz="2000" i="1" dirty="0" smtClean="0">
              <a:latin typeface="Georgia" pitchFamily="18" charset="0"/>
            </a:endParaRPr>
          </a:p>
          <a:p>
            <a:endParaRPr lang="ru-RU" dirty="0" smtClean="0"/>
          </a:p>
        </p:txBody>
      </p:sp>
      <p:pic>
        <p:nvPicPr>
          <p:cNvPr id="9" name="Рисунок 8" descr="12_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75600" y="142852"/>
            <a:ext cx="810416" cy="60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0" name="Рисунок 9" descr="klimatodiag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00" y="750664"/>
            <a:ext cx="2928950" cy="57641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Климат Воронежской области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750664"/>
            <a:ext cx="4352956" cy="5893046"/>
          </a:xfrm>
        </p:spPr>
        <p:txBody>
          <a:bodyPr/>
          <a:lstStyle/>
          <a:p>
            <a:pPr marL="0" indent="0">
              <a:buNone/>
            </a:pPr>
            <a:r>
              <a:rPr lang="ru-RU" sz="2200" b="1" i="1" dirty="0" smtClean="0">
                <a:latin typeface="Georgia" pitchFamily="18" charset="0"/>
              </a:rPr>
              <a:t>Выпадение осадков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Большая часть осадков приходится на тёплый период года (май-сентябрь).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 Бывают </a:t>
            </a:r>
            <a:r>
              <a:rPr lang="ru-RU" sz="2000" i="1" dirty="0" smtClean="0">
                <a:latin typeface="Georgia" pitchFamily="18" charset="0"/>
              </a:rPr>
              <a:t> ливни, </a:t>
            </a:r>
            <a:r>
              <a:rPr lang="ru-RU" sz="2000" i="1" dirty="0" smtClean="0">
                <a:latin typeface="Georgia" pitchFamily="18" charset="0"/>
              </a:rPr>
              <a:t>обложные (несильные, но длительные) дожди. 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За год в области выпадает 450-550 мм осадков. 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Их количество снижается с северо-запада на юго-восток.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В основном к нам влажный воздух поступает с Атлантического океана.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Мощность снежного </a:t>
            </a:r>
            <a:r>
              <a:rPr lang="ru-RU" sz="2000" i="1" dirty="0" smtClean="0">
                <a:latin typeface="Georgia" pitchFamily="18" charset="0"/>
              </a:rPr>
              <a:t>покрова – </a:t>
            </a:r>
            <a:r>
              <a:rPr lang="ru-RU" sz="2000" i="1" dirty="0" smtClean="0">
                <a:latin typeface="Georgia" pitchFamily="18" charset="0"/>
              </a:rPr>
              <a:t>от 11 см на юго-востоке, до 25 </a:t>
            </a:r>
            <a:r>
              <a:rPr lang="ru-RU" sz="2000" i="1" dirty="0" smtClean="0">
                <a:latin typeface="Georgia" pitchFamily="18" charset="0"/>
              </a:rPr>
              <a:t>см </a:t>
            </a:r>
            <a:r>
              <a:rPr lang="ru-RU" sz="2000" i="1" dirty="0" smtClean="0">
                <a:latin typeface="Georgia" pitchFamily="18" charset="0"/>
              </a:rPr>
              <a:t>на северо-западе.</a:t>
            </a:r>
          </a:p>
          <a:p>
            <a:pPr marL="0">
              <a:buNone/>
            </a:pPr>
            <a:endParaRPr lang="ru-RU" sz="2000" i="1" dirty="0" smtClean="0">
              <a:latin typeface="Georgia" pitchFamily="18" charset="0"/>
            </a:endParaRPr>
          </a:p>
          <a:p>
            <a:endParaRPr lang="ru-RU" dirty="0" smtClean="0"/>
          </a:p>
        </p:txBody>
      </p:sp>
      <p:pic>
        <p:nvPicPr>
          <p:cNvPr id="9" name="Рисунок 8" descr="12_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75600" y="142852"/>
            <a:ext cx="810416" cy="60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3" name="Рисунок 12" descr="sne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823593"/>
            <a:ext cx="3816417" cy="57486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Климат Воронежской области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750664"/>
            <a:ext cx="4352956" cy="5893046"/>
          </a:xfrm>
        </p:spPr>
        <p:txBody>
          <a:bodyPr/>
          <a:lstStyle/>
          <a:p>
            <a:pPr marL="0" indent="0">
              <a:buNone/>
            </a:pPr>
            <a:r>
              <a:rPr lang="ru-RU" sz="2200" b="1" i="1" dirty="0" smtClean="0">
                <a:latin typeface="Georgia" pitchFamily="18" charset="0"/>
              </a:rPr>
              <a:t>Направление и скорость ветра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В области возможны ветры любых направлений. 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Чаще всего бывают западные (16%), юго-западные (15%), восточные (14%) и северо-западные (13%). 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Сила и скорость ветра может существенно различаться. 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В среднем за год скорость ветра – 1,8-2,7 м/с.</a:t>
            </a:r>
          </a:p>
          <a:p>
            <a:endParaRPr lang="ru-RU" dirty="0" smtClean="0"/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9831" y="1071546"/>
            <a:ext cx="3703743" cy="2453128"/>
          </a:xfrm>
        </p:spPr>
      </p:pic>
      <p:pic>
        <p:nvPicPr>
          <p:cNvPr id="9" name="Рисунок 8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75600" y="142852"/>
            <a:ext cx="810416" cy="60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6" name="Рисунок 5" descr="klliski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10" y="3786492"/>
            <a:ext cx="3357586" cy="25146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4348" y="6357958"/>
            <a:ext cx="3261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Роза ветров для г. Воронежа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1000100" y="71414"/>
            <a:ext cx="814393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Климат Воронежской области</a:t>
            </a:r>
          </a:p>
        </p:txBody>
      </p:sp>
      <p:pic>
        <p:nvPicPr>
          <p:cNvPr id="15" name="Рисунок 14" descr="obl F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484491"/>
            <a:ext cx="8001056" cy="6185328"/>
          </a:xfrm>
          <a:prstGeom prst="rect">
            <a:avLst/>
          </a:prstGeom>
        </p:spPr>
      </p:pic>
      <p:pic>
        <p:nvPicPr>
          <p:cNvPr id="6" name="Рисунок 5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75600" y="142852"/>
            <a:ext cx="810416" cy="60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571472" y="1357298"/>
            <a:ext cx="8429684" cy="4857784"/>
          </a:xfrm>
        </p:spPr>
        <p:txBody>
          <a:bodyPr/>
          <a:lstStyle/>
          <a:p>
            <a:pPr>
              <a:buNone/>
            </a:pPr>
            <a:r>
              <a:rPr lang="ru-RU" sz="2200" b="1" i="1" dirty="0" smtClean="0">
                <a:latin typeface="Georgia" pitchFamily="18" charset="0"/>
              </a:rPr>
              <a:t>Вопросы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Сколько энергии получает от солнца территория Воронежской области?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Какие температуры воздуха характерны для области?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Каково ГКО (годовое количество осадков) в нашей местности?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Расскажите о направлениях и скорости ветра в пределах области.</a:t>
            </a:r>
          </a:p>
          <a:p>
            <a:pPr marL="114300" indent="-457200">
              <a:buFont typeface="+mj-lt"/>
              <a:buAutoNum type="arabicPeriod"/>
            </a:pPr>
            <a:endParaRPr lang="ru-RU" sz="2000" i="1" dirty="0" smtClean="0">
              <a:latin typeface="Georgia" pitchFamily="18" charset="0"/>
            </a:endParaRPr>
          </a:p>
          <a:p>
            <a:pPr marL="114300" indent="-457200">
              <a:buNone/>
            </a:pPr>
            <a:r>
              <a:rPr lang="ru-RU" sz="2200" b="1" i="1" dirty="0" smtClean="0">
                <a:latin typeface="Georgia" pitchFamily="18" charset="0"/>
              </a:rPr>
              <a:t>Творческое задание</a:t>
            </a:r>
          </a:p>
          <a:p>
            <a:pPr marL="114300" indent="-457200">
              <a:buNone/>
            </a:pPr>
            <a:r>
              <a:rPr lang="ru-RU" sz="2000" i="1" dirty="0" smtClean="0">
                <a:latin typeface="Georgia" pitchFamily="18" charset="0"/>
              </a:rPr>
              <a:t>Проанализируйте погоду текущих дней. Насколько она соответствует средним климатическим показателям этого времени года?</a:t>
            </a:r>
          </a:p>
          <a:p>
            <a:pPr marL="114300" indent="-457200">
              <a:buFont typeface="+mj-lt"/>
              <a:buAutoNum type="arabicPeriod"/>
            </a:pPr>
            <a:endParaRPr lang="ru-RU" sz="2000" i="1" dirty="0" smtClean="0">
              <a:latin typeface="Georgia" pitchFamily="18" charset="0"/>
            </a:endParaRPr>
          </a:p>
          <a:p>
            <a:endParaRPr lang="ru-RU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3099990" y="6396335"/>
            <a:ext cx="3115084" cy="4616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prstMaterial="plastic">
            <a:bevelT w="165100" prst="coolSlant"/>
          </a:sp3d>
        </p:spPr>
        <p:txBody>
          <a:bodyPr wrap="none">
            <a:spAutoFit/>
            <a:sp3d>
              <a:bevelT w="12700" h="82550"/>
              <a:bevelB w="0"/>
            </a:sp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9FF66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/>
                <a:cs typeface="Times New Roman"/>
              </a:rPr>
              <a:t>©</a:t>
            </a:r>
            <a:r>
              <a:rPr lang="en-US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9FF66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www.</a:t>
            </a:r>
            <a:r>
              <a:rPr lang="ru-RU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9FF66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край36.рф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1000100" y="71414"/>
            <a:ext cx="814393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Климат Воронежской области</a:t>
            </a:r>
          </a:p>
        </p:txBody>
      </p:sp>
      <p:pic>
        <p:nvPicPr>
          <p:cNvPr id="6" name="Рисунок 5" descr="12_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75600" y="142852"/>
            <a:ext cx="810416" cy="60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437</TotalTime>
  <Words>344</Words>
  <Application>Microsoft Office PowerPoint</Application>
  <PresentationFormat>Экран (4:3)</PresentationFormat>
  <Paragraphs>43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Климат Воронежской области</vt:lpstr>
      <vt:lpstr>Климат Воронежской области</vt:lpstr>
      <vt:lpstr>Климат Воронежской области</vt:lpstr>
      <vt:lpstr>Климат Воронежской области</vt:lpstr>
      <vt:lpstr>Климат Воронежской области</vt:lpstr>
      <vt:lpstr>Климат Воронежской области</vt:lpstr>
      <vt:lpstr>Слайд 7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Вход</dc:creator>
  <cp:lastModifiedBy>Вход</cp:lastModifiedBy>
  <cp:revision>60</cp:revision>
  <dcterms:created xsi:type="dcterms:W3CDTF">2014-11-28T17:41:41Z</dcterms:created>
  <dcterms:modified xsi:type="dcterms:W3CDTF">2015-01-22T07:40:34Z</dcterms:modified>
</cp:coreProperties>
</file>